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3" r:id="rId24"/>
    <p:sldId id="386" r:id="rId25"/>
    <p:sldId id="399" r:id="rId26"/>
    <p:sldId id="377" r:id="rId27"/>
    <p:sldId id="412" r:id="rId28"/>
    <p:sldId id="354" r:id="rId29"/>
    <p:sldId id="366" r:id="rId30"/>
    <p:sldId id="338" r:id="rId31"/>
    <p:sldId id="336" r:id="rId32"/>
    <p:sldId id="334" r:id="rId33"/>
    <p:sldId id="335" r:id="rId34"/>
    <p:sldId id="344" r:id="rId35"/>
    <p:sldId id="343" r:id="rId36"/>
    <p:sldId id="352" r:id="rId37"/>
    <p:sldId id="364" r:id="rId38"/>
    <p:sldId id="35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3"/>
    <p:restoredTop sz="94173"/>
  </p:normalViewPr>
  <p:slideViewPr>
    <p:cSldViewPr snapToGrid="0">
      <p:cViewPr>
        <p:scale>
          <a:sx n="100" d="100"/>
          <a:sy n="100" d="100"/>
        </p:scale>
        <p:origin x="2224" y="616"/>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216476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2024/11/13</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2024/11/13</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8.emf"/><Relationship Id="rId7" Type="http://schemas.openxmlformats.org/officeDocument/2006/relationships/image" Target="../media/image25.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emf"/><Relationship Id="rId7"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emf"/></Relationships>
</file>

<file path=ppt/slides/_rels/slide1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emf"/></Relationships>
</file>

<file path=ppt/slides/_rels/slide1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png"/><Relationship Id="rId7"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emf"/><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19.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image" Target="../media/image58.png"/><Relationship Id="rId7" Type="http://schemas.openxmlformats.org/officeDocument/2006/relationships/image" Target="../media/image61.emf"/><Relationship Id="rId12" Type="http://schemas.openxmlformats.org/officeDocument/2006/relationships/image" Target="../media/image66.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0.emf"/><Relationship Id="rId11" Type="http://schemas.openxmlformats.org/officeDocument/2006/relationships/image" Target="../media/image65.emf"/><Relationship Id="rId5" Type="http://schemas.openxmlformats.org/officeDocument/2006/relationships/image" Target="../media/image43.emf"/><Relationship Id="rId10" Type="http://schemas.openxmlformats.org/officeDocument/2006/relationships/image" Target="../media/image64.emf"/><Relationship Id="rId4" Type="http://schemas.openxmlformats.org/officeDocument/2006/relationships/image" Target="../media/image59.png"/><Relationship Id="rId9" Type="http://schemas.openxmlformats.org/officeDocument/2006/relationships/image" Target="../media/image63.emf"/><Relationship Id="rId14" Type="http://schemas.openxmlformats.org/officeDocument/2006/relationships/image" Target="../media/image68.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png"/><Relationship Id="rId7"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2.emf"/><Relationship Id="rId11" Type="http://schemas.openxmlformats.org/officeDocument/2006/relationships/image" Target="../media/image77.emf"/><Relationship Id="rId5" Type="http://schemas.openxmlformats.org/officeDocument/2006/relationships/image" Target="../media/image71.emf"/><Relationship Id="rId10" Type="http://schemas.openxmlformats.org/officeDocument/2006/relationships/image" Target="../media/image76.emf"/><Relationship Id="rId4" Type="http://schemas.openxmlformats.org/officeDocument/2006/relationships/image" Target="../media/image70.png"/><Relationship Id="rId9" Type="http://schemas.openxmlformats.org/officeDocument/2006/relationships/image" Target="../media/image75.emf"/></Relationships>
</file>

<file path=ppt/slides/_rels/slide21.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s>
</file>

<file path=ppt/slides/_rels/slide22.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12"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emf"/><Relationship Id="rId5" Type="http://schemas.openxmlformats.org/officeDocument/2006/relationships/image" Target="../media/image88.png"/><Relationship Id="rId10" Type="http://schemas.openxmlformats.org/officeDocument/2006/relationships/image" Target="../media/image93.emf"/><Relationship Id="rId4" Type="http://schemas.openxmlformats.org/officeDocument/2006/relationships/image" Target="../media/image87.png"/><Relationship Id="rId9" Type="http://schemas.openxmlformats.org/officeDocument/2006/relationships/image" Target="../media/image9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101.emf"/><Relationship Id="rId3" Type="http://schemas.openxmlformats.org/officeDocument/2006/relationships/image" Target="../media/image96.png"/><Relationship Id="rId7" Type="http://schemas.openxmlformats.org/officeDocument/2006/relationships/image" Target="../media/image73.emf"/><Relationship Id="rId12" Type="http://schemas.openxmlformats.org/officeDocument/2006/relationships/image" Target="../media/image100.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72.emf"/><Relationship Id="rId11" Type="http://schemas.openxmlformats.org/officeDocument/2006/relationships/image" Target="../media/image99.emf"/><Relationship Id="rId5" Type="http://schemas.openxmlformats.org/officeDocument/2006/relationships/image" Target="../media/image71.emf"/><Relationship Id="rId10" Type="http://schemas.openxmlformats.org/officeDocument/2006/relationships/image" Target="../media/image98.emf"/><Relationship Id="rId4" Type="http://schemas.openxmlformats.org/officeDocument/2006/relationships/image" Target="../media/image97.png"/><Relationship Id="rId9" Type="http://schemas.openxmlformats.org/officeDocument/2006/relationships/image" Target="../media/image77.emf"/><Relationship Id="rId14" Type="http://schemas.openxmlformats.org/officeDocument/2006/relationships/image" Target="../media/image102.emf"/></Relationships>
</file>

<file path=ppt/slides/_rels/slide28.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 Id="rId9" Type="http://schemas.openxmlformats.org/officeDocument/2006/relationships/image" Target="../media/image109.emf"/></Relationships>
</file>

<file path=ppt/slides/_rels/slide29.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1.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image" Target="../media/image112.png"/><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 Id="rId9" Type="http://schemas.openxmlformats.org/officeDocument/2006/relationships/image" Target="../media/image119.emf"/></Relationships>
</file>

<file path=ppt/slides/_rels/slide36.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23.emf"/><Relationship Id="rId5" Type="http://schemas.openxmlformats.org/officeDocument/2006/relationships/image" Target="../media/image122.emf"/><Relationship Id="rId4" Type="http://schemas.openxmlformats.org/officeDocument/2006/relationships/image" Target="../media/image121.emf"/></Relationships>
</file>

<file path=ppt/slides/_rels/slide37.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126.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に位置する降着円盤（図の黄色部分）がスクリーンに写す像を考える。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具体的には、円盤上のある光源点を　　とおき、そこから出た光がスクリーンに届く位置　　を計算する。これを円盤全体に適用する。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1804125" y="3323256"/>
            <a:ext cx="5453520" cy="3467122"/>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4530885" y="2604008"/>
            <a:ext cx="173665" cy="21141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2448085" y="3021247"/>
            <a:ext cx="225176" cy="225176"/>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a:t>
            </a:r>
            <a:r>
              <a:rPr lang="ja-JP" altLang="en-US" sz="1800" dirty="0"/>
              <a:t>　</a:t>
            </a:r>
            <a:r>
              <a:rPr lang="ja-JP" altLang="en-US" sz="1800"/>
              <a:t>は　　　　　　　　　　　　　　　　に設定し、</a:t>
            </a:r>
            <a:endParaRPr lang="en-US" altLang="ja-JP" sz="1800" dirty="0"/>
          </a:p>
          <a:p>
            <a:pPr marL="0" indent="0" eaLnBrk="0">
              <a:lnSpc>
                <a:spcPct val="150000"/>
              </a:lnSpc>
              <a:spcBef>
                <a:spcPts val="0"/>
              </a:spcBef>
              <a:buFont typeface="Arial" panose="020B0604020202020204" pitchFamily="34" charset="0"/>
              <a:buNone/>
            </a:pPr>
            <a:r>
              <a:rPr lang="ja-JP" altLang="en-US" sz="1800"/>
              <a:t>　　　　　　　となるようなスクリーンの座標をとる。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3925048" y="2234576"/>
            <a:ext cx="3214007" cy="227813"/>
          </a:xfrm>
          <a:prstGeom prst="rect">
            <a:avLst/>
          </a:prstGeom>
        </p:spPr>
      </p:pic>
      <p:pic>
        <p:nvPicPr>
          <p:cNvPr id="19" name="図 18">
            <a:extLst>
              <a:ext uri="{FF2B5EF4-FFF2-40B4-BE49-F238E27FC236}">
                <a16:creationId xmlns:a16="http://schemas.microsoft.com/office/drawing/2014/main" id="{80CD5999-2562-0DB5-9704-83812B31104E}"/>
              </a:ext>
            </a:extLst>
          </p:cNvPr>
          <p:cNvPicPr>
            <a:picLocks noChangeAspect="1"/>
          </p:cNvPicPr>
          <p:nvPr/>
        </p:nvPicPr>
        <p:blipFill>
          <a:blip r:embed="rId5"/>
          <a:stretch>
            <a:fillRect/>
          </a:stretch>
        </p:blipFill>
        <p:spPr>
          <a:xfrm>
            <a:off x="2068812" y="3429000"/>
            <a:ext cx="1312858" cy="272898"/>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6"/>
          <a:stretch>
            <a:fillRect/>
          </a:stretch>
        </p:blipFill>
        <p:spPr>
          <a:xfrm>
            <a:off x="2788064" y="2595954"/>
            <a:ext cx="5565861" cy="4262046"/>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7"/>
          <a:stretch>
            <a:fillRect/>
          </a:stretch>
        </p:blipFill>
        <p:spPr>
          <a:xfrm>
            <a:off x="3140370" y="223457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8"/>
          <a:stretch>
            <a:fillRect/>
          </a:stretch>
        </p:blipFill>
        <p:spPr>
          <a:xfrm>
            <a:off x="763680" y="2674545"/>
            <a:ext cx="1421170" cy="1776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降着円盤上のある点　　　　　　から放たれる光がスクリーンに到達する位置　　　</a:t>
            </a:r>
            <a:r>
              <a:rPr lang="ja-JP" altLang="en-US" sz="1800" dirty="0"/>
              <a:t>　</a:t>
            </a:r>
            <a:r>
              <a:rPr lang="ja-JP" altLang="en-US" sz="1800"/>
              <a:t>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3051425" y="122787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1376794" y="1751840"/>
            <a:ext cx="539877" cy="277437"/>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a:t>
            </a:r>
            <a:r>
              <a:rPr lang="en-US" altLang="ja-JP" sz="1800" dirty="0">
                <a:solidFill>
                  <a:srgbClr val="C00000"/>
                </a:solidFill>
              </a:rPr>
              <a:t> b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a:t>
            </a:r>
            <a:r>
              <a:rPr lang="en-US" altLang="ja-JP" sz="1800" dirty="0">
                <a:solidFill>
                  <a:srgbClr val="C00000"/>
                </a:solidFill>
              </a:rPr>
              <a:t> </a:t>
            </a:r>
            <a:r>
              <a:rPr lang="ja-JP" altLang="en-US" sz="1800">
                <a:solidFill>
                  <a:srgbClr val="C00000"/>
                </a:solidFill>
              </a:rPr>
              <a:t>（</a:t>
            </a:r>
            <a:r>
              <a:rPr lang="en-US" altLang="ja-JP" sz="1800" dirty="0">
                <a:solidFill>
                  <a:srgbClr val="C00000"/>
                </a:solidFill>
              </a:rPr>
              <a:t>gamma</a:t>
            </a:r>
            <a:r>
              <a:rPr lang="ja-JP" altLang="en-US" sz="1800">
                <a:solidFill>
                  <a:srgbClr val="C00000"/>
                </a:solidFill>
              </a:rPr>
              <a:t>）</a:t>
            </a:r>
            <a:r>
              <a:rPr lang="en-US" altLang="ja-JP" sz="1800" dirty="0">
                <a:solidFill>
                  <a:srgbClr val="C00000"/>
                </a:solidFill>
              </a:rPr>
              <a:t>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a:t>
            </a:r>
            <a:r>
              <a:rPr lang="en-US" altLang="ja-JP" sz="1800" dirty="0">
                <a:solidFill>
                  <a:srgbClr val="C00000"/>
                </a:solidFill>
              </a:rPr>
              <a:t> b </a:t>
            </a:r>
            <a:r>
              <a:rPr lang="ja-JP" altLang="en-US" sz="1800">
                <a:solidFill>
                  <a:srgbClr val="C00000"/>
                </a:solidFill>
              </a:rPr>
              <a:t>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144757" y="152466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5" name="図 4">
            <a:extLst>
              <a:ext uri="{FF2B5EF4-FFF2-40B4-BE49-F238E27FC236}">
                <a16:creationId xmlns:a16="http://schemas.microsoft.com/office/drawing/2014/main" id="{004BC74F-41A7-F1F0-8632-D267220045EA}"/>
              </a:ext>
            </a:extLst>
          </p:cNvPr>
          <p:cNvPicPr>
            <a:picLocks noChangeAspect="1"/>
          </p:cNvPicPr>
          <p:nvPr/>
        </p:nvPicPr>
        <p:blipFill>
          <a:blip r:embed="rId6"/>
          <a:stretch>
            <a:fillRect/>
          </a:stretch>
        </p:blipFill>
        <p:spPr>
          <a:xfrm>
            <a:off x="2184466" y="1924440"/>
            <a:ext cx="225890" cy="270088"/>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4055532"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fontScale="90000"/>
          </a:bodyPr>
          <a:lstStyle/>
          <a:p>
            <a:r>
              <a:rPr lang="ja-JP" altLang="en-US"/>
              <a:t>作成された像　よう修正（なん</a:t>
            </a:r>
            <a:r>
              <a:rPr lang="en-US" altLang="ja-JP" dirty="0"/>
              <a:t>M</a:t>
            </a:r>
            <a:r>
              <a:rPr lang="ja-JP" altLang="en-US"/>
              <a:t>、横軸縦軸）</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15" name="図 14">
            <a:extLst>
              <a:ext uri="{FF2B5EF4-FFF2-40B4-BE49-F238E27FC236}">
                <a16:creationId xmlns:a16="http://schemas.microsoft.com/office/drawing/2014/main" id="{93A36DD3-E1F4-B625-9CD8-1278F6B1A391}"/>
              </a:ext>
            </a:extLst>
          </p:cNvPr>
          <p:cNvPicPr>
            <a:picLocks noChangeAspect="1"/>
          </p:cNvPicPr>
          <p:nvPr/>
        </p:nvPicPr>
        <p:blipFill>
          <a:blip r:embed="rId3"/>
          <a:stretch>
            <a:fillRect/>
          </a:stretch>
        </p:blipFill>
        <p:spPr>
          <a:xfrm>
            <a:off x="1255821" y="1459755"/>
            <a:ext cx="3393927" cy="2262618"/>
          </a:xfrm>
          <a:prstGeom prst="rect">
            <a:avLst/>
          </a:prstGeom>
        </p:spPr>
      </p:pic>
      <p:pic>
        <p:nvPicPr>
          <p:cNvPr id="17" name="図 16">
            <a:extLst>
              <a:ext uri="{FF2B5EF4-FFF2-40B4-BE49-F238E27FC236}">
                <a16:creationId xmlns:a16="http://schemas.microsoft.com/office/drawing/2014/main" id="{6C4221EC-8DFA-231B-BC28-2266A157F607}"/>
              </a:ext>
            </a:extLst>
          </p:cNvPr>
          <p:cNvPicPr>
            <a:picLocks noChangeAspect="1"/>
          </p:cNvPicPr>
          <p:nvPr/>
        </p:nvPicPr>
        <p:blipFill>
          <a:blip r:embed="rId4"/>
          <a:stretch>
            <a:fillRect/>
          </a:stretch>
        </p:blipFill>
        <p:spPr>
          <a:xfrm>
            <a:off x="5121423" y="1459755"/>
            <a:ext cx="3393927" cy="2262618"/>
          </a:xfrm>
          <a:prstGeom prst="rect">
            <a:avLst/>
          </a:prstGeom>
        </p:spPr>
      </p:pic>
      <p:pic>
        <p:nvPicPr>
          <p:cNvPr id="21" name="図 20">
            <a:extLst>
              <a:ext uri="{FF2B5EF4-FFF2-40B4-BE49-F238E27FC236}">
                <a16:creationId xmlns:a16="http://schemas.microsoft.com/office/drawing/2014/main" id="{8327950A-3B7F-2706-2BEE-04A31F9A1DB1}"/>
              </a:ext>
            </a:extLst>
          </p:cNvPr>
          <p:cNvPicPr>
            <a:picLocks noChangeAspect="1"/>
          </p:cNvPicPr>
          <p:nvPr/>
        </p:nvPicPr>
        <p:blipFill>
          <a:blip r:embed="rId5"/>
          <a:stretch>
            <a:fillRect/>
          </a:stretch>
        </p:blipFill>
        <p:spPr>
          <a:xfrm>
            <a:off x="1255820" y="3904017"/>
            <a:ext cx="3393927" cy="2262618"/>
          </a:xfrm>
          <a:prstGeom prst="rect">
            <a:avLst/>
          </a:prstGeom>
        </p:spPr>
      </p:pic>
      <p:pic>
        <p:nvPicPr>
          <p:cNvPr id="23" name="図 22">
            <a:extLst>
              <a:ext uri="{FF2B5EF4-FFF2-40B4-BE49-F238E27FC236}">
                <a16:creationId xmlns:a16="http://schemas.microsoft.com/office/drawing/2014/main" id="{2E5EEC27-099D-AB6E-96A6-3F0AAE51854B}"/>
              </a:ext>
            </a:extLst>
          </p:cNvPr>
          <p:cNvPicPr>
            <a:picLocks noChangeAspect="1"/>
          </p:cNvPicPr>
          <p:nvPr/>
        </p:nvPicPr>
        <p:blipFill>
          <a:blip r:embed="rId6"/>
          <a:stretch>
            <a:fillRect/>
          </a:stretch>
        </p:blipFill>
        <p:spPr>
          <a:xfrm>
            <a:off x="5121422" y="3904017"/>
            <a:ext cx="3393927" cy="2262618"/>
          </a:xfrm>
          <a:prstGeom prst="rect">
            <a:avLst/>
          </a:prstGeom>
        </p:spPr>
      </p:pic>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7"/>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8"/>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9"/>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10"/>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11"/>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12"/>
          <a:stretch>
            <a:fillRect/>
          </a:stretch>
        </p:blipFill>
        <p:spPr>
          <a:xfrm>
            <a:off x="1464339" y="6025313"/>
            <a:ext cx="877163" cy="24262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考察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・裏も見える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・どうしてこう見えるのか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Tree>
    <p:extLst>
      <p:ext uri="{BB962C8B-B14F-4D97-AF65-F5344CB8AC3E}">
        <p14:creationId xmlns:p14="http://schemas.microsoft.com/office/powerpoint/2010/main" val="51798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ここで学んだ手法は、他の時空で物体を観測する際にも有用であるように思われる。そこで、他の時空についてもこの手法を用いて計算を行いたい。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r>
              <a:rPr lang="ja-JP" altLang="en-US" sz="1800">
                <a:solidFill>
                  <a:srgbClr val="C00000"/>
                </a:solidFill>
              </a:rPr>
              <a:t>よう修正</a:t>
            </a: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これを解くことで、</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5928793" y="414746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2740696" y="3962008"/>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9"/>
          <a:stretch>
            <a:fillRect/>
          </a:stretch>
        </p:blipFill>
        <p:spPr>
          <a:xfrm>
            <a:off x="1635004" y="5159109"/>
            <a:ext cx="5454891" cy="609864"/>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の条件より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61563</TotalTime>
  <Words>1591</Words>
  <Application>Microsoft Macintosh PowerPoint</Application>
  <PresentationFormat>画面に合わせる (4:3)</PresentationFormat>
  <Paragraphs>285</Paragraphs>
  <Slides>38</Slides>
  <Notes>34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　よう修正（なんM、横軸縦軸）</vt:lpstr>
      <vt:lpstr>考察</vt:lpstr>
      <vt:lpstr>まとめ</vt:lpstr>
      <vt:lpstr>展望</vt:lpstr>
      <vt:lpstr>以下、予備スライド</vt:lpstr>
      <vt:lpstr>a のずれ</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1020</cp:revision>
  <dcterms:created xsi:type="dcterms:W3CDTF">2024-07-01T13:42:07Z</dcterms:created>
  <dcterms:modified xsi:type="dcterms:W3CDTF">2024-11-13T14:12:50Z</dcterms:modified>
</cp:coreProperties>
</file>